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uli"/>
      <p:regular r:id="rId20"/>
      <p:bold r:id="rId21"/>
      <p:italic r:id="rId22"/>
      <p:boldItalic r:id="rId23"/>
    </p:embeddedFont>
    <p:embeddedFont>
      <p:font typeface="Muli Regular"/>
      <p:regular r:id="rId24"/>
      <p:bold r:id="rId25"/>
      <p:italic r:id="rId26"/>
      <p:boldItalic r:id="rId27"/>
    </p:embeddedFont>
    <p:embeddedFont>
      <p:font typeface="Lexend Deca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li-regular.fntdata"/><Relationship Id="rId22" Type="http://schemas.openxmlformats.org/officeDocument/2006/relationships/font" Target="fonts/Muli-italic.fntdata"/><Relationship Id="rId21" Type="http://schemas.openxmlformats.org/officeDocument/2006/relationships/font" Target="fonts/Muli-bold.fntdata"/><Relationship Id="rId24" Type="http://schemas.openxmlformats.org/officeDocument/2006/relationships/font" Target="fonts/MuliRegular-regular.fntdata"/><Relationship Id="rId23" Type="http://schemas.openxmlformats.org/officeDocument/2006/relationships/font" Target="fonts/Muli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uliRegular-italic.fntdata"/><Relationship Id="rId25" Type="http://schemas.openxmlformats.org/officeDocument/2006/relationships/font" Target="fonts/MuliRegular-bold.fntdata"/><Relationship Id="rId28" Type="http://schemas.openxmlformats.org/officeDocument/2006/relationships/font" Target="fonts/LexendDeca-regular.fntdata"/><Relationship Id="rId27" Type="http://schemas.openxmlformats.org/officeDocument/2006/relationships/font" Target="fonts/MuliRegula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7f07aa4b0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7f07aa4b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7f94880e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7f9488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7f07aa4b0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7f07aa4b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	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f07aa4b0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7f07aa4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7f07aa4b0_2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7f07aa4b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f07aa4b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7f07aa4b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“</a:t>
            </a:r>
            <a:endParaRPr sz="7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11" Type="http://schemas.openxmlformats.org/officeDocument/2006/relationships/image" Target="../media/image2.png"/><Relationship Id="rId10" Type="http://schemas.openxmlformats.org/officeDocument/2006/relationships/image" Target="../media/image16.png"/><Relationship Id="rId12" Type="http://schemas.openxmlformats.org/officeDocument/2006/relationships/image" Target="../media/image10.png"/><Relationship Id="rId9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r>
              <a:rPr lang="en"/>
              <a:t> of functionalities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580550" y="1163413"/>
            <a:ext cx="2005800" cy="15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uli"/>
                <a:ea typeface="Muli"/>
                <a:cs typeface="Muli"/>
                <a:sym typeface="Muli"/>
              </a:rPr>
              <a:t>Register as a New Member</a:t>
            </a:r>
            <a:endParaRPr b="1" sz="12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Allows players to set up a new account by providing personal details such as name, last name, birthdate, username, password, email, and phone number.</a:t>
            </a:r>
            <a:endParaRPr sz="1200"/>
          </a:p>
        </p:txBody>
      </p:sp>
      <p:sp>
        <p:nvSpPr>
          <p:cNvPr id="172" name="Google Shape;172;p22"/>
          <p:cNvSpPr txBox="1"/>
          <p:nvPr>
            <p:ph idx="2" type="body"/>
          </p:nvPr>
        </p:nvSpPr>
        <p:spPr>
          <a:xfrm>
            <a:off x="6161199" y="3190750"/>
            <a:ext cx="2005800" cy="15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uli"/>
                <a:ea typeface="Muli"/>
                <a:cs typeface="Muli"/>
                <a:sym typeface="Muli"/>
              </a:rPr>
              <a:t>Display Financial Report</a:t>
            </a:r>
            <a:endParaRPr b="1" sz="12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Allows an administrator to access a financial report through his/her personal account under the Financial Report page.</a:t>
            </a:r>
            <a:endParaRPr sz="1200"/>
          </a:p>
        </p:txBody>
      </p:sp>
      <p:sp>
        <p:nvSpPr>
          <p:cNvPr id="173" name="Google Shape;173;p22"/>
          <p:cNvSpPr txBox="1"/>
          <p:nvPr>
            <p:ph idx="3" type="body"/>
          </p:nvPr>
        </p:nvSpPr>
        <p:spPr>
          <a:xfrm>
            <a:off x="6161198" y="1163425"/>
            <a:ext cx="2005800" cy="15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uli"/>
                <a:ea typeface="Muli"/>
                <a:cs typeface="Muli"/>
                <a:sym typeface="Muli"/>
              </a:rPr>
              <a:t>View Personal Schedule</a:t>
            </a:r>
            <a:endParaRPr b="1" sz="12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This function allows coaches and athletes  to view their personal schedules through the Classes page on their personal accounts.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2"/>
          <p:cNvSpPr txBox="1"/>
          <p:nvPr>
            <p:ph idx="2" type="body"/>
          </p:nvPr>
        </p:nvSpPr>
        <p:spPr>
          <a:xfrm>
            <a:off x="3370874" y="3190750"/>
            <a:ext cx="2005800" cy="15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uli"/>
                <a:ea typeface="Muli"/>
                <a:cs typeface="Muli"/>
                <a:sym typeface="Muli"/>
              </a:rPr>
              <a:t>Update Salary</a:t>
            </a:r>
            <a:endParaRPr b="1" sz="12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This function allows administrators to update the salary of a selected coach.</a:t>
            </a:r>
            <a:endParaRPr sz="1200"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3370875" y="1163425"/>
            <a:ext cx="2005800" cy="15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uli"/>
                <a:ea typeface="Muli"/>
                <a:cs typeface="Muli"/>
                <a:sym typeface="Muli"/>
              </a:rPr>
              <a:t>Register/ Drop Class </a:t>
            </a:r>
            <a:endParaRPr b="1" sz="12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A</a:t>
            </a:r>
            <a:r>
              <a:rPr lang="en" sz="1200"/>
              <a:t>llows athletes to register for new classes through the “classes page” on their personal accounts by picking a sport and a time slot. It also allows an athlete to drop a class, if need be.</a:t>
            </a:r>
            <a:endParaRPr sz="1200"/>
          </a:p>
        </p:txBody>
      </p:sp>
      <p:sp>
        <p:nvSpPr>
          <p:cNvPr id="177" name="Google Shape;177;p22"/>
          <p:cNvSpPr txBox="1"/>
          <p:nvPr>
            <p:ph idx="3" type="body"/>
          </p:nvPr>
        </p:nvSpPr>
        <p:spPr>
          <a:xfrm>
            <a:off x="580548" y="3081750"/>
            <a:ext cx="2005800" cy="15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uli"/>
                <a:ea typeface="Muli"/>
                <a:cs typeface="Muli"/>
                <a:sym typeface="Muli"/>
              </a:rPr>
              <a:t>Checkout/Return Equipment</a:t>
            </a:r>
            <a:endParaRPr b="1" sz="12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Allows</a:t>
            </a:r>
            <a:r>
              <a:rPr lang="en" sz="1200"/>
              <a:t> athletes to checkout and return equipment through the online portal, in addition to viewing their current checked out equipment.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Demo Presentation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>
            <p:ph type="title"/>
          </p:nvPr>
        </p:nvSpPr>
        <p:spPr>
          <a:xfrm>
            <a:off x="533400" y="533400"/>
            <a:ext cx="2574000" cy="11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Explanation</a:t>
            </a:r>
            <a:endParaRPr b="0" sz="2400"/>
          </a:p>
        </p:txBody>
      </p:sp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7" name="Google Shape;197;p25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198" name="Google Shape;198;p25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25"/>
          <p:cNvSpPr txBox="1"/>
          <p:nvPr>
            <p:ph idx="4294967295" type="body"/>
          </p:nvPr>
        </p:nvSpPr>
        <p:spPr>
          <a:xfrm>
            <a:off x="580550" y="782300"/>
            <a:ext cx="3157500" cy="357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Future versions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New features to be implemented 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</a:t>
            </a:r>
            <a:r>
              <a:rPr lang="en"/>
              <a:t>unctionalities</a:t>
            </a:r>
            <a:endParaRPr/>
          </a:p>
        </p:txBody>
      </p:sp>
      <p:sp>
        <p:nvSpPr>
          <p:cNvPr id="208" name="Google Shape;208;p26"/>
          <p:cNvSpPr txBox="1"/>
          <p:nvPr>
            <p:ph idx="2" type="body"/>
          </p:nvPr>
        </p:nvSpPr>
        <p:spPr>
          <a:xfrm>
            <a:off x="3097599" y="1703000"/>
            <a:ext cx="2005800" cy="15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uli"/>
                <a:ea typeface="Muli"/>
                <a:cs typeface="Muli"/>
                <a:sym typeface="Muli"/>
              </a:rPr>
              <a:t>Register for Competition</a:t>
            </a:r>
            <a:endParaRPr b="1" sz="12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The “register for competition” function should allow players to register for competitions through the competitions page in his/her personal accounts.</a:t>
            </a:r>
            <a:endParaRPr sz="1200"/>
          </a:p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580550" y="1703000"/>
            <a:ext cx="2005800" cy="15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uli"/>
                <a:ea typeface="Muli"/>
                <a:cs typeface="Muli"/>
                <a:sym typeface="Muli"/>
              </a:rPr>
              <a:t>Make Payment</a:t>
            </a:r>
            <a:endParaRPr b="1" sz="12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This function should allow players to make payments upon registering for classes, competitions, or memberships by providing their credit card and personal information.</a:t>
            </a:r>
            <a:endParaRPr sz="1200"/>
          </a:p>
        </p:txBody>
      </p:sp>
      <p:sp>
        <p:nvSpPr>
          <p:cNvPr id="211" name="Google Shape;211;p26"/>
          <p:cNvSpPr txBox="1"/>
          <p:nvPr>
            <p:ph idx="2" type="body"/>
          </p:nvPr>
        </p:nvSpPr>
        <p:spPr>
          <a:xfrm>
            <a:off x="5723649" y="1703000"/>
            <a:ext cx="2005800" cy="15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uli"/>
                <a:ea typeface="Muli"/>
                <a:cs typeface="Muli"/>
                <a:sym typeface="Muli"/>
              </a:rPr>
              <a:t>Display Team Statistics</a:t>
            </a:r>
            <a:endParaRPr b="1" sz="12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This function should allow an administrator to access team statistics such as number of total wins, losses, and draws in the current season, and a graph of the number of wins per month.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27"/>
          <p:cNvSpPr txBox="1"/>
          <p:nvPr>
            <p:ph idx="4294967295" type="ctrTitle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18" name="Google Shape;218;p27"/>
          <p:cNvSpPr txBox="1"/>
          <p:nvPr>
            <p:ph idx="4294967295" type="subTitle"/>
          </p:nvPr>
        </p:nvSpPr>
        <p:spPr>
          <a:xfrm>
            <a:off x="0" y="3727150"/>
            <a:ext cx="3546900" cy="14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Authors: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Nour Abdelmoneim, Michael Kwan, Arb Mehmeti, Nahom Molla</a:t>
            </a:r>
            <a:endParaRPr sz="1700"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685800" y="1465525"/>
            <a:ext cx="5104800" cy="13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 Club Management System</a:t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Description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The sports club management system is a system that stores data and analytics for a sports club and allows for registration and enrollment through an online system.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The objective of this system is to help clubs be more organized and have easier access to data especially for clubs of a larger size.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The system is </a:t>
            </a:r>
            <a:r>
              <a:rPr lang="en" sz="2200"/>
              <a:t>designed</a:t>
            </a:r>
            <a:r>
              <a:rPr lang="en" sz="2200"/>
              <a:t> to be user-friendly for both staff and customers.</a:t>
            </a:r>
            <a:endParaRPr sz="2200"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4294967295" type="ctrTitle"/>
          </p:nvPr>
        </p:nvSpPr>
        <p:spPr>
          <a:xfrm>
            <a:off x="202325" y="128338"/>
            <a:ext cx="4524600" cy="36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Why is our system better</a:t>
            </a:r>
            <a:r>
              <a:rPr lang="en" sz="6000"/>
              <a:t>?</a:t>
            </a:r>
            <a:endParaRPr sz="6000"/>
          </a:p>
        </p:txBody>
      </p:sp>
      <p:sp>
        <p:nvSpPr>
          <p:cNvPr id="89" name="Google Shape;89;p16"/>
          <p:cNvSpPr txBox="1"/>
          <p:nvPr>
            <p:ph idx="4294967295" type="subTitle"/>
          </p:nvPr>
        </p:nvSpPr>
        <p:spPr>
          <a:xfrm>
            <a:off x="202325" y="3038875"/>
            <a:ext cx="3332700" cy="10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Advantages our system has to existing systems.</a:t>
            </a:r>
            <a:endParaRPr sz="1800"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6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99" name="Google Shape;9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6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2" name="Google Shape;10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/>
              <a:t>The Sports Club Management System is an improvement over paper-based systems because the information recorded can be easily sorted and analyzed, especially if the club being managed is particularly massive</a:t>
            </a:r>
            <a:r>
              <a:rPr b="1" lang="en"/>
              <a:t>. </a:t>
            </a:r>
            <a:endParaRPr b="1"/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 over current systems</a:t>
            </a:r>
            <a:endParaRPr/>
          </a:p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4071068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/>
              <a:t>The online system enables for a much easier data management system where both management and customer can access a range of data from demographic data to payment data.</a:t>
            </a:r>
            <a:endParaRPr b="1"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Model	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580550" y="1352550"/>
            <a:ext cx="41655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Agile Process Flow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Builds a series of features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Decide on tasks to be accomplished for each sprint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Adaptable </a:t>
            </a:r>
            <a:endParaRPr/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450" y="1215775"/>
            <a:ext cx="4093150" cy="312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Methods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⬡"/>
            </a:pPr>
            <a:r>
              <a:rPr lang="en" sz="2000"/>
              <a:t>Continuous testing on every function as they were added to detect bugs as early as possible and prevent future errors.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⬡"/>
            </a:pPr>
            <a:r>
              <a:rPr lang="en" sz="2000"/>
              <a:t>Tested the functions with various different inputs and test cases to ensure the functions would always </a:t>
            </a:r>
            <a:r>
              <a:rPr lang="en" sz="2000"/>
              <a:t>work</a:t>
            </a:r>
            <a:r>
              <a:rPr lang="en" sz="2000"/>
              <a:t> appropriately.</a:t>
            </a:r>
            <a:endParaRPr sz="2000"/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gather our requirements?</a:t>
            </a:r>
            <a:endParaRPr/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5733225" y="2944610"/>
            <a:ext cx="2469661" cy="1384500"/>
            <a:chOff x="6038025" y="2598925"/>
            <a:chExt cx="2469661" cy="1384500"/>
          </a:xfrm>
        </p:grpSpPr>
        <p:cxnSp>
          <p:nvCxnSpPr>
            <p:cNvPr id="136" name="Google Shape;136;p20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7" name="Google Shape;137;p20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Personal experience in registration for various sport clubs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At first, team members used their personal experience with paper-based and offline systems  to come up with features they wish they had.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140" name="Google Shape;140;p20"/>
          <p:cNvGrpSpPr/>
          <p:nvPr/>
        </p:nvGrpSpPr>
        <p:grpSpPr>
          <a:xfrm>
            <a:off x="331521" y="2172128"/>
            <a:ext cx="2994729" cy="1384500"/>
            <a:chOff x="636321" y="1844098"/>
            <a:chExt cx="2994729" cy="1384500"/>
          </a:xfrm>
        </p:grpSpPr>
        <p:sp>
          <p:nvSpPr>
            <p:cNvPr id="141" name="Google Shape;141;p20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Current athletes registered in a sports club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To deepen our </a:t>
              </a: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understanding</a:t>
              </a: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 of what features to implement we also asked athletes that are </a:t>
              </a: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currently</a:t>
              </a: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 part of sports clubs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cxnSp>
          <p:nvCxnSpPr>
            <p:cNvPr id="142" name="Google Shape;142;p20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3" name="Google Shape;143;p20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0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145" name="Google Shape;145;p20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146" name="Google Shape;146;p20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" name="Google Shape;147;p20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Different sports coaches</a:t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In order to add features for the coaches as well, we asked coaches of different disciplines what they would like to have access to in a management system</a:t>
              </a:r>
              <a:endParaRPr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150" name="Google Shape;150;p20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3"/>
          </a:xfrm>
        </p:grpSpPr>
        <p:sp>
          <p:nvSpPr>
            <p:cNvPr id="151" name="Google Shape;151;p20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52" name="Google Shape;152;p20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53" name="Google Shape;153;p20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54" name="Google Shape;154;p20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55" name="Google Shape;155;p20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56" name="Google Shape;156;p20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57" name="Google Shape;157;p20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58" name="Google Shape;158;p20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 implemented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580550" y="1352550"/>
            <a:ext cx="61896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Athletes can register online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Athletes can enroll and drop classes online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Keeping track of equipment inventory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Athletes can checkout and return equipment online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Produce financial reports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Keeping track of coaches’ and athletes’   schedules</a:t>
            </a:r>
            <a:endParaRPr sz="2200"/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